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6" r:id="rId9"/>
    <p:sldId id="263" r:id="rId10"/>
    <p:sldId id="264" r:id="rId11"/>
    <p:sldId id="265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46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11.03.2023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11.03.2023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11.03.2023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11.03.2023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11.03.2023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11.03.2023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11.03.2023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59532" y="4869160"/>
            <a:ext cx="84249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Arial Black" panose="020B0A04020102020204" pitchFamily="34" charset="0"/>
              </a:rPr>
              <a:t>18 МАРТА </a:t>
            </a:r>
          </a:p>
          <a:p>
            <a:pPr algn="ctr"/>
            <a:r>
              <a:rPr lang="ru-RU" sz="24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Arial Black" panose="020B0A04020102020204" pitchFamily="34" charset="0"/>
              </a:rPr>
              <a:t>ДЕНЬ ВОССОЕДИНЕНИЯ КРЫМА С РОССИЕЙ</a:t>
            </a:r>
            <a:endParaRPr lang="ru-RU" sz="2400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  <a:latin typeface="Arial Black" panose="020B0A040201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781263" y="1772816"/>
            <a:ext cx="208823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600" dirty="0" smtClean="0">
                <a:latin typeface="Arial Black" panose="020B0A04020102020204" pitchFamily="34" charset="0"/>
              </a:rPr>
              <a:t> </a:t>
            </a:r>
            <a:r>
              <a:rPr lang="ru-RU" sz="66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– </a:t>
            </a:r>
            <a:r>
              <a:rPr lang="ru-RU" sz="6600" dirty="0" smtClean="0">
                <a:latin typeface="Arial Black" panose="020B0A04020102020204" pitchFamily="34" charset="0"/>
              </a:rPr>
              <a:t> </a:t>
            </a:r>
            <a:endParaRPr lang="ru-RU" sz="66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0825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https://xn----8sbata1adalnhedkehfnj9b.xn--p1ai/upload/000/u1/7/c/7c3b43ff.jpg"/>
          <p:cNvPicPr/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6180" b="98502" l="0" r="89879">
                        <a14:foregroundMark x1="31309" y1="15543" x2="34953" y2="39513"/>
                        <a14:foregroundMark x1="16599" y1="25281" x2="22402" y2="35768"/>
                        <a14:foregroundMark x1="57355" y1="24906" x2="53576" y2="44569"/>
                        <a14:foregroundMark x1="64507" y1="17041" x2="53711" y2="42697"/>
                        <a14:foregroundMark x1="68691" y1="10861" x2="64777" y2="23596"/>
                        <a14:foregroundMark x1="79217" y1="12921" x2="69501" y2="38951"/>
                        <a14:foregroundMark x1="81107" y1="10112" x2="28070" y2="8240"/>
                        <a14:foregroundMark x1="27260" y1="7865" x2="27260" y2="7865"/>
                        <a14:foregroundMark x1="85020" y1="26966" x2="58570" y2="62547"/>
                        <a14:foregroundMark x1="57490" y1="64607" x2="46964" y2="64981"/>
                        <a14:backgroundMark x1="88529" y1="11798" x2="90283" y2="3146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5765" r="12751"/>
          <a:stretch/>
        </p:blipFill>
        <p:spPr bwMode="auto">
          <a:xfrm>
            <a:off x="683568" y="1162404"/>
            <a:ext cx="8064896" cy="446822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06828" y="304524"/>
            <a:ext cx="869768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Arial Black" panose="020B0A04020102020204" pitchFamily="34" charset="0"/>
                <a:cs typeface="Times New Roman" panose="02020603050405020304" pitchFamily="18" charset="0"/>
              </a:rPr>
              <a:t>18 марта в нашей стране отмечается важный </a:t>
            </a:r>
            <a:r>
              <a:rPr lang="ru-RU" dirty="0" smtClean="0">
                <a:latin typeface="Arial Black" panose="020B0A04020102020204" pitchFamily="34" charset="0"/>
                <a:cs typeface="Times New Roman" panose="02020603050405020304" pitchFamily="18" charset="0"/>
              </a:rPr>
              <a:t>праздник - День </a:t>
            </a:r>
            <a:r>
              <a:rPr lang="ru-RU" dirty="0">
                <a:latin typeface="Arial Black" panose="020B0A04020102020204" pitchFamily="34" charset="0"/>
                <a:cs typeface="Times New Roman" panose="02020603050405020304" pitchFamily="18" charset="0"/>
              </a:rPr>
              <a:t>воссоединения Крыма с Россией.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59937" y="5630628"/>
            <a:ext cx="84244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dirty="0">
                <a:solidFill>
                  <a:prstClr val="black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В этот день 2014 года был  подписан договор о присоединении Крыма и города Севастополя к России. </a:t>
            </a:r>
          </a:p>
        </p:txBody>
      </p:sp>
    </p:spTree>
    <p:extLst>
      <p:ext uri="{BB962C8B-B14F-4D97-AF65-F5344CB8AC3E}">
        <p14:creationId xmlns:p14="http://schemas.microsoft.com/office/powerpoint/2010/main" val="3385687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6185" y="260648"/>
            <a:ext cx="8712968" cy="3920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latin typeface="Arial Black" panose="020B0A04020102020204" pitchFamily="34" charset="0"/>
                <a:ea typeface="Calibri"/>
                <a:cs typeface="Times New Roman"/>
              </a:rPr>
              <a:t>Символом воссоединения стал Крымский мост.  </a:t>
            </a:r>
            <a:endParaRPr lang="ru-RU" dirty="0" smtClean="0">
              <a:latin typeface="Arial Black" panose="020B0A04020102020204" pitchFamily="34" charset="0"/>
              <a:ea typeface="Calibri"/>
              <a:cs typeface="Times New Roman"/>
            </a:endParaRPr>
          </a:p>
        </p:txBody>
      </p:sp>
      <p:pic>
        <p:nvPicPr>
          <p:cNvPr id="3" name="Рисунок 2" descr="https://discover24.ru/wp-content/uploads/2022/07/5-24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731" y="756396"/>
            <a:ext cx="8664422" cy="5264891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Прямоугольник 3"/>
          <p:cNvSpPr/>
          <p:nvPr/>
        </p:nvSpPr>
        <p:spPr>
          <a:xfrm>
            <a:off x="183771" y="6245590"/>
            <a:ext cx="842493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Arial Black" panose="020B0A04020102020204" pitchFamily="34" charset="0"/>
              </a:rPr>
              <a:t>Его торжественное открытие состоялось 15 мая 2018 года.</a:t>
            </a:r>
          </a:p>
        </p:txBody>
      </p:sp>
    </p:spTree>
    <p:extLst>
      <p:ext uri="{BB962C8B-B14F-4D97-AF65-F5344CB8AC3E}">
        <p14:creationId xmlns:p14="http://schemas.microsoft.com/office/powerpoint/2010/main" val="4179389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51520" y="188640"/>
            <a:ext cx="87849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Arial Black" panose="020B0A04020102020204" pitchFamily="34" charset="0"/>
              </a:rPr>
              <a:t>Крым является республикой. </a:t>
            </a:r>
            <a:r>
              <a:rPr lang="ru-RU" dirty="0">
                <a:latin typeface="Arial Black" panose="020B0A04020102020204" pitchFamily="34" charset="0"/>
              </a:rPr>
              <a:t>Ф</a:t>
            </a:r>
            <a:r>
              <a:rPr lang="ru-RU" dirty="0" smtClean="0">
                <a:latin typeface="Arial Black" panose="020B0A04020102020204" pitchFamily="34" charset="0"/>
              </a:rPr>
              <a:t>лаг </a:t>
            </a:r>
            <a:r>
              <a:rPr lang="ru-RU" dirty="0">
                <a:latin typeface="Arial Black" panose="020B0A04020102020204" pitchFamily="34" charset="0"/>
              </a:rPr>
              <a:t>республики Крым, как и флаг России, тоже трехцветный.</a:t>
            </a:r>
          </a:p>
        </p:txBody>
      </p:sp>
      <p:pic>
        <p:nvPicPr>
          <p:cNvPr id="4" name="Рисунок 3" descr="https://catherineasquithgallery.com/uploads/posts/2021-03/1614846271_41-p-fon-flag-rossii-46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1" y="692696"/>
            <a:ext cx="3305721" cy="2479843"/>
          </a:xfrm>
          <a:prstGeom prst="rect">
            <a:avLst/>
          </a:prstGeom>
          <a:noFill/>
          <a:ln>
            <a:noFill/>
          </a:ln>
        </p:spPr>
      </p:pic>
      <p:pic>
        <p:nvPicPr>
          <p:cNvPr id="3076" name="Picture 4" descr="https://cdn.culture.ru/c/684312.jp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714" b="97429" l="1531" r="9663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908720"/>
            <a:ext cx="4637315" cy="3312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09262" y="5157192"/>
            <a:ext cx="8927234" cy="13665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latin typeface="Arial Black" panose="020B0A04020102020204" pitchFamily="34" charset="0"/>
                <a:ea typeface="Calibri"/>
                <a:cs typeface="Times New Roman"/>
              </a:rPr>
              <a:t>Красный </a:t>
            </a:r>
            <a:r>
              <a:rPr lang="ru-RU" dirty="0" smtClean="0">
                <a:latin typeface="Arial Black" panose="020B0A04020102020204" pitchFamily="34" charset="0"/>
                <a:ea typeface="Calibri"/>
                <a:cs typeface="Times New Roman"/>
              </a:rPr>
              <a:t>цвет у флага республики Крым </a:t>
            </a:r>
            <a:r>
              <a:rPr lang="ru-RU" dirty="0">
                <a:latin typeface="Arial Black" panose="020B0A04020102020204" pitchFamily="34" charset="0"/>
                <a:ea typeface="Calibri"/>
                <a:cs typeface="Times New Roman"/>
              </a:rPr>
              <a:t>– это трагические страницы истории </a:t>
            </a:r>
            <a:r>
              <a:rPr lang="ru-RU" dirty="0" smtClean="0">
                <a:latin typeface="Arial Black" panose="020B0A04020102020204" pitchFamily="34" charset="0"/>
                <a:ea typeface="Calibri"/>
                <a:cs typeface="Times New Roman"/>
              </a:rPr>
              <a:t>Крыма. </a:t>
            </a:r>
            <a:r>
              <a:rPr lang="ru-RU" dirty="0">
                <a:latin typeface="Arial Black" panose="020B0A04020102020204" pitchFamily="34" charset="0"/>
                <a:ea typeface="Calibri"/>
                <a:cs typeface="Times New Roman"/>
              </a:rPr>
              <a:t>Синий – надежда на светлое будущее. А основной, </a:t>
            </a:r>
            <a:r>
              <a:rPr lang="ru-RU" dirty="0" smtClean="0">
                <a:latin typeface="Arial Black" panose="020B0A04020102020204" pitchFamily="34" charset="0"/>
                <a:ea typeface="Calibri"/>
                <a:cs typeface="Times New Roman"/>
              </a:rPr>
              <a:t>посередине </a:t>
            </a:r>
            <a:r>
              <a:rPr lang="ru-RU" dirty="0">
                <a:latin typeface="Arial Black" panose="020B0A04020102020204" pitchFamily="34" charset="0"/>
                <a:ea typeface="Calibri"/>
                <a:cs typeface="Times New Roman"/>
              </a:rPr>
              <a:t>белый фон – чистая страница, на которой пишется современная история Крыма</a:t>
            </a:r>
            <a:r>
              <a:rPr lang="ru-RU" dirty="0" smtClean="0">
                <a:latin typeface="Arial Black" panose="020B0A04020102020204" pitchFamily="34" charset="0"/>
                <a:ea typeface="Calibri"/>
                <a:cs typeface="Times New Roman"/>
              </a:rPr>
              <a:t>.</a:t>
            </a:r>
            <a:endParaRPr lang="ru-RU" dirty="0">
              <a:latin typeface="Arial Black" panose="020B0A04020102020204" pitchFamily="34" charset="0"/>
              <a:ea typeface="Calibri"/>
              <a:cs typeface="Times New Roman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971600" y="4217640"/>
            <a:ext cx="2448272" cy="72008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 </a:t>
            </a:r>
            <a:r>
              <a:rPr lang="ru-RU" sz="16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Флаг</a:t>
            </a:r>
          </a:p>
          <a:p>
            <a:pPr algn="ctr"/>
            <a:r>
              <a:rPr lang="ru-RU" sz="16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республики Крым</a:t>
            </a:r>
            <a:endParaRPr lang="ru-RU" sz="1600" b="1" i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724128" y="3356992"/>
            <a:ext cx="2448272" cy="98911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 </a:t>
            </a:r>
            <a:r>
              <a:rPr lang="ru-RU" sz="16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Флаг</a:t>
            </a:r>
          </a:p>
          <a:p>
            <a:pPr algn="ctr"/>
            <a:r>
              <a:rPr lang="ru-RU" sz="16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Российской Федерации</a:t>
            </a:r>
          </a:p>
          <a:p>
            <a:pPr algn="ctr"/>
            <a:r>
              <a:rPr lang="ru-RU" sz="16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(России)</a:t>
            </a:r>
            <a:endParaRPr lang="ru-RU" sz="1600" b="1" i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6199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51520" y="316969"/>
            <a:ext cx="59046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prstClr val="black"/>
                </a:solidFill>
                <a:latin typeface="Arial Black" panose="020B0A04020102020204" pitchFamily="34" charset="0"/>
              </a:rPr>
              <a:t>Также есть у республики Крым свой герб.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79512" y="5474097"/>
            <a:ext cx="604867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Arial Black" panose="020B0A04020102020204" pitchFamily="34" charset="0"/>
              </a:rPr>
              <a:t>На гербе </a:t>
            </a:r>
            <a:r>
              <a:rPr lang="ru-RU" dirty="0" smtClean="0">
                <a:latin typeface="Arial Black" panose="020B0A04020102020204" pitchFamily="34" charset="0"/>
              </a:rPr>
              <a:t>изображен </a:t>
            </a:r>
            <a:r>
              <a:rPr lang="ru-RU" dirty="0">
                <a:latin typeface="Arial Black" panose="020B0A04020102020204" pitchFamily="34" charset="0"/>
              </a:rPr>
              <a:t>серебряный грифон, держащий в правой лапе раскрытую раковину с голубой жемчужиной. </a:t>
            </a:r>
            <a:br>
              <a:rPr lang="ru-RU" dirty="0">
                <a:latin typeface="Arial Black" panose="020B0A04020102020204" pitchFamily="34" charset="0"/>
              </a:rPr>
            </a:br>
            <a:endParaRPr lang="ru-RU" dirty="0">
              <a:latin typeface="Arial Black" panose="020B0A04020102020204" pitchFamily="34" charset="0"/>
            </a:endParaRPr>
          </a:p>
        </p:txBody>
      </p:sp>
      <p:pic>
        <p:nvPicPr>
          <p:cNvPr id="4098" name="Picture 2" descr="http://www.goldenkorona.ru/pic/gerb_kryma_metallizaciya_b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667" b="97167" l="1765" r="9745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902" y="801134"/>
            <a:ext cx="3212995" cy="37799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805263" y="4545564"/>
            <a:ext cx="2448272" cy="72008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 </a:t>
            </a:r>
            <a:r>
              <a:rPr lang="ru-RU" sz="16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Герб</a:t>
            </a:r>
          </a:p>
          <a:p>
            <a:pPr algn="ctr"/>
            <a:r>
              <a:rPr lang="ru-RU" sz="16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республики Крым</a:t>
            </a:r>
            <a:endParaRPr lang="ru-RU" sz="1600" b="1" i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 descr="https://vernissage-history.ru/upload/iblock/a55/deugjwnqos7ybtj29e0w67tbrl3ne6pw/magicut_1623669248204.pn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943293"/>
            <a:ext cx="2736304" cy="3133779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Прямоугольник 8"/>
          <p:cNvSpPr/>
          <p:nvPr/>
        </p:nvSpPr>
        <p:spPr>
          <a:xfrm>
            <a:off x="5988563" y="4122949"/>
            <a:ext cx="2448272" cy="98911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 </a:t>
            </a:r>
            <a:r>
              <a:rPr lang="ru-RU" sz="16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Герб</a:t>
            </a:r>
          </a:p>
          <a:p>
            <a:pPr algn="ctr"/>
            <a:r>
              <a:rPr lang="ru-RU" sz="16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Российской Федерации</a:t>
            </a:r>
          </a:p>
          <a:p>
            <a:pPr algn="ctr"/>
            <a:r>
              <a:rPr lang="ru-RU" sz="16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(России)</a:t>
            </a:r>
            <a:endParaRPr lang="ru-RU" sz="1600" b="1" i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6157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404664"/>
            <a:ext cx="4572000" cy="5189113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b="1" i="1" dirty="0">
                <a:solidFill>
                  <a:srgbClr val="C00000"/>
                </a:solidFill>
                <a:latin typeface="Times New Roman"/>
                <a:ea typeface="MingLiU_HKSCS-ExtB" panose="02020500000000000000" pitchFamily="18" charset="-120"/>
                <a:cs typeface="Times New Roman"/>
              </a:rPr>
              <a:t>Крым и Россия – вместе навеки! Крым и Россия – счастливы дети!</a:t>
            </a:r>
            <a:endParaRPr lang="ru-RU" sz="1400" b="1" i="1" dirty="0">
              <a:solidFill>
                <a:srgbClr val="C00000"/>
              </a:solidFill>
              <a:latin typeface="Calibri"/>
              <a:ea typeface="MingLiU_HKSCS-ExtB" panose="02020500000000000000" pitchFamily="18" charset="-120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b="1" i="1" dirty="0">
                <a:solidFill>
                  <a:srgbClr val="C00000"/>
                </a:solidFill>
                <a:latin typeface="Times New Roman"/>
                <a:ea typeface="MingLiU_HKSCS-ExtB" panose="02020500000000000000" pitchFamily="18" charset="-120"/>
                <a:cs typeface="Times New Roman"/>
              </a:rPr>
              <a:t>Дети России жить в мире хотят! Нет счастливее Крымских ребят!</a:t>
            </a:r>
            <a:endParaRPr lang="ru-RU" sz="1400" b="1" i="1" dirty="0">
              <a:solidFill>
                <a:srgbClr val="C00000"/>
              </a:solidFill>
              <a:latin typeface="Calibri"/>
              <a:ea typeface="MingLiU_HKSCS-ExtB" panose="02020500000000000000" pitchFamily="18" charset="-120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b="1" i="1" dirty="0">
                <a:solidFill>
                  <a:srgbClr val="C00000"/>
                </a:solidFill>
                <a:latin typeface="Times New Roman"/>
                <a:ea typeface="MingLiU_HKSCS-ExtB" panose="02020500000000000000" pitchFamily="18" charset="-120"/>
                <a:cs typeface="Times New Roman"/>
              </a:rPr>
              <a:t>Крым и Россия – как март и весна, словно веселая песня скворца!</a:t>
            </a:r>
            <a:endParaRPr lang="ru-RU" sz="1400" b="1" i="1" dirty="0">
              <a:solidFill>
                <a:srgbClr val="C00000"/>
              </a:solidFill>
              <a:latin typeface="Calibri"/>
              <a:ea typeface="MingLiU_HKSCS-ExtB" panose="02020500000000000000" pitchFamily="18" charset="-120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b="1" i="1" dirty="0">
                <a:solidFill>
                  <a:srgbClr val="C00000"/>
                </a:solidFill>
                <a:latin typeface="Times New Roman"/>
                <a:ea typeface="MingLiU_HKSCS-ExtB" panose="02020500000000000000" pitchFamily="18" charset="-120"/>
                <a:cs typeface="Times New Roman"/>
              </a:rPr>
              <a:t>Вместе мы – вера, надежда, любовь! Как хорошо, что мы дружим с тобой!</a:t>
            </a:r>
            <a:endParaRPr lang="ru-RU" sz="1400" b="1" i="1" dirty="0">
              <a:solidFill>
                <a:srgbClr val="C00000"/>
              </a:solidFill>
              <a:latin typeface="Calibri"/>
              <a:ea typeface="MingLiU_HKSCS-ExtB" panose="02020500000000000000" pitchFamily="18" charset="-120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b="1" i="1" dirty="0">
                <a:solidFill>
                  <a:srgbClr val="C00000"/>
                </a:solidFill>
                <a:latin typeface="Times New Roman"/>
                <a:ea typeface="MingLiU_HKSCS-ExtB" panose="02020500000000000000" pitchFamily="18" charset="-120"/>
                <a:cs typeface="Times New Roman"/>
              </a:rPr>
              <a:t>Пусть же над Крымом солнце встаёт, Россия для Крыма – надежный оплот!</a:t>
            </a:r>
            <a:endParaRPr lang="ru-RU" sz="1400" b="1" i="1" dirty="0">
              <a:solidFill>
                <a:srgbClr val="C00000"/>
              </a:solidFill>
              <a:latin typeface="Calibri"/>
              <a:ea typeface="MingLiU_HKSCS-ExtB" panose="02020500000000000000" pitchFamily="18" charset="-120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b="1" i="1" dirty="0">
                <a:solidFill>
                  <a:srgbClr val="C00000"/>
                </a:solidFill>
                <a:latin typeface="Times New Roman"/>
                <a:ea typeface="MingLiU_HKSCS-ExtB" panose="02020500000000000000" pitchFamily="18" charset="-120"/>
                <a:cs typeface="Times New Roman"/>
              </a:rPr>
              <a:t>Крымский народ в дружбе живет, кто к нам приедет – здесь друга найдет!</a:t>
            </a:r>
            <a:endParaRPr lang="ru-RU" sz="1400" b="1" i="1" dirty="0">
              <a:solidFill>
                <a:srgbClr val="C00000"/>
              </a:solidFill>
              <a:latin typeface="Calibri"/>
              <a:ea typeface="MingLiU_HKSCS-ExtB" panose="02020500000000000000" pitchFamily="18" charset="-120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b="1" i="1" dirty="0">
                <a:solidFill>
                  <a:srgbClr val="C00000"/>
                </a:solidFill>
                <a:latin typeface="Times New Roman"/>
                <a:ea typeface="MingLiU_HKSCS-ExtB" panose="02020500000000000000" pitchFamily="18" charset="-120"/>
                <a:cs typeface="Times New Roman"/>
              </a:rPr>
              <a:t>Вместе </a:t>
            </a:r>
            <a:r>
              <a:rPr lang="ru-RU" b="1" i="1" dirty="0" smtClean="0">
                <a:solidFill>
                  <a:srgbClr val="C00000"/>
                </a:solidFill>
                <a:latin typeface="Times New Roman"/>
                <a:ea typeface="MingLiU_HKSCS-ExtB" panose="02020500000000000000" pitchFamily="18" charset="-120"/>
                <a:cs typeface="Times New Roman"/>
              </a:rPr>
              <a:t>– мы </a:t>
            </a:r>
            <a:r>
              <a:rPr lang="ru-RU" b="1" i="1" dirty="0">
                <a:solidFill>
                  <a:srgbClr val="C00000"/>
                </a:solidFill>
                <a:latin typeface="Times New Roman"/>
                <a:ea typeface="MingLiU_HKSCS-ExtB" panose="02020500000000000000" pitchFamily="18" charset="-120"/>
                <a:cs typeface="Times New Roman"/>
              </a:rPr>
              <a:t>сила, знай же страна: всех нас сплотила Крыма весна!</a:t>
            </a:r>
            <a:endParaRPr lang="ru-RU" sz="1400" b="1" i="1" dirty="0">
              <a:solidFill>
                <a:srgbClr val="C00000"/>
              </a:solidFill>
              <a:latin typeface="Calibri"/>
              <a:ea typeface="MingLiU_HKSCS-ExtB" panose="02020500000000000000" pitchFamily="18" charset="-120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b="1" i="1" dirty="0">
                <a:solidFill>
                  <a:srgbClr val="C00000"/>
                </a:solidFill>
                <a:latin typeface="Times New Roman"/>
                <a:ea typeface="MingLiU_HKSCS-ExtB" panose="02020500000000000000" pitchFamily="18" charset="-120"/>
                <a:cs typeface="Times New Roman"/>
              </a:rPr>
              <a:t>Радостно льются ребят голоса – нас не разделит никто, никогда!</a:t>
            </a:r>
            <a:endParaRPr lang="ru-RU" sz="1400" b="1" i="1" dirty="0">
              <a:solidFill>
                <a:srgbClr val="C00000"/>
              </a:solidFill>
              <a:effectLst/>
              <a:latin typeface="Calibri"/>
              <a:ea typeface="MingLiU_HKSCS-ExtB" panose="02020500000000000000" pitchFamily="18" charset="-120"/>
              <a:cs typeface="Times New Roman"/>
            </a:endParaRPr>
          </a:p>
        </p:txBody>
      </p:sp>
      <p:pic>
        <p:nvPicPr>
          <p:cNvPr id="3" name="Picture 7" descr="RUS_5624-e145850874590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1996" y="3573016"/>
            <a:ext cx="4465637" cy="2986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2" name="Picture 2" descr="https://talantikam.ru/800/600/https/krym-portal.ru/wp-content/uploads/2020/02/43583_120fd378570400eb3c26fa991a5824457e778e6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386341"/>
            <a:ext cx="3672408" cy="27576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63201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79512" y="188640"/>
            <a:ext cx="8784976" cy="72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15000"/>
              </a:lnSpc>
            </a:pPr>
            <a:r>
              <a:rPr lang="ru-RU" dirty="0">
                <a:solidFill>
                  <a:prstClr val="black"/>
                </a:solidFill>
                <a:latin typeface="Arial Black" panose="020B0A04020102020204" pitchFamily="34" charset="0"/>
                <a:ea typeface="Calibri"/>
                <a:cs typeface="Times New Roman"/>
              </a:rPr>
              <a:t>Крым – это уникальная природная жемчужина. А где жемчужина, там и море!</a:t>
            </a:r>
            <a:endParaRPr lang="ru-RU" sz="1400" dirty="0">
              <a:solidFill>
                <a:prstClr val="black"/>
              </a:solidFill>
              <a:latin typeface="Arial Black" panose="020B0A04020102020204" pitchFamily="34" charset="0"/>
              <a:ea typeface="Calibri"/>
              <a:cs typeface="Times New Roman"/>
            </a:endParaRPr>
          </a:p>
        </p:txBody>
      </p:sp>
      <p:pic>
        <p:nvPicPr>
          <p:cNvPr id="5" name="Picture 2" descr="Крымский полуостров природ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382" y="918070"/>
            <a:ext cx="8568954" cy="56792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87330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Гора караул оба Крым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548680"/>
            <a:ext cx="8712968" cy="5544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51520" y="179348"/>
            <a:ext cx="720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>
                <a:latin typeface="Arial Black" panose="020B0A04020102020204" pitchFamily="34" charset="0"/>
              </a:rPr>
              <a:t>В Крыму есть много красивых мест.</a:t>
            </a:r>
            <a:endParaRPr lang="ru-RU" dirty="0">
              <a:latin typeface="Arial Black" panose="020B0A0402010202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635896" y="6237312"/>
            <a:ext cx="2448272" cy="36004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 </a:t>
            </a:r>
            <a:r>
              <a:rPr lang="ru-RU" sz="16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Цветущие горы Крыма</a:t>
            </a:r>
          </a:p>
        </p:txBody>
      </p:sp>
    </p:spTree>
    <p:extLst>
      <p:ext uri="{BB962C8B-B14F-4D97-AF65-F5344CB8AC3E}">
        <p14:creationId xmlns:p14="http://schemas.microsoft.com/office/powerpoint/2010/main" val="4225402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Замок Ласточкино гнездо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571" y="222242"/>
            <a:ext cx="8481799" cy="56550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07571" y="6017002"/>
            <a:ext cx="848179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Arial Black" panose="020B0A04020102020204" pitchFamily="34" charset="0"/>
              </a:rPr>
              <a:t>«Ласточкино гнездо» </a:t>
            </a:r>
            <a:r>
              <a:rPr lang="ru-RU" dirty="0">
                <a:latin typeface="Arial Black" panose="020B0A04020102020204" pitchFamily="34" charset="0"/>
              </a:rPr>
              <a:t>– </a:t>
            </a:r>
            <a:r>
              <a:rPr lang="ru-RU" dirty="0" smtClean="0">
                <a:latin typeface="Arial Black" panose="020B0A04020102020204" pitchFamily="34" charset="0"/>
              </a:rPr>
              <a:t>игрушечный замок-дворец </a:t>
            </a:r>
            <a:r>
              <a:rPr lang="ru-RU" dirty="0">
                <a:latin typeface="Arial Black" panose="020B0A04020102020204" pitchFamily="34" charset="0"/>
              </a:rPr>
              <a:t>на отвесной скале, </a:t>
            </a:r>
            <a:r>
              <a:rPr lang="ru-RU" dirty="0" smtClean="0">
                <a:latin typeface="Arial Black" panose="020B0A04020102020204" pitchFamily="34" charset="0"/>
              </a:rPr>
              <a:t>в городе Ялта на Южном берегу </a:t>
            </a:r>
            <a:r>
              <a:rPr lang="ru-RU" dirty="0">
                <a:latin typeface="Arial Black" panose="020B0A04020102020204" pitchFamily="34" charset="0"/>
              </a:rPr>
              <a:t>Крыма</a:t>
            </a:r>
            <a:r>
              <a:rPr lang="ru-RU" dirty="0" smtClean="0">
                <a:latin typeface="Arial Black" panose="020B0A04020102020204" pitchFamily="34" charset="0"/>
              </a:rPr>
              <a:t>.</a:t>
            </a:r>
            <a:endParaRPr lang="ru-RU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0165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7504" y="219998"/>
            <a:ext cx="86409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>
                <a:latin typeface="Arial Black" panose="020B0A04020102020204" pitchFamily="34" charset="0"/>
              </a:rPr>
              <a:t>Артек – детская здравница, на берегу черного моря в Крыму.  </a:t>
            </a:r>
            <a:endParaRPr lang="ru-RU" dirty="0">
              <a:latin typeface="Arial Black" panose="020B0A04020102020204" pitchFamily="34" charset="0"/>
            </a:endParaRPr>
          </a:p>
        </p:txBody>
      </p:sp>
      <p:pic>
        <p:nvPicPr>
          <p:cNvPr id="11266" name="Picture 2" descr="Лагерь Артек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881" y="3454140"/>
            <a:ext cx="4054085" cy="3199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2" name="Picture 8" descr="https://avatars.mds.yandex.net/i?id=9bc2ccfbf7ae0fb1bbe92417ae6db4aff4384563-8496986-images-thumbs&amp;n=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1858" y="3454140"/>
            <a:ext cx="4036606" cy="3199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6" descr="https://mf.b37mrtl.ru/french/images/2016.08/original/57c30e61c46188545f8b463f.jp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378" y="666611"/>
            <a:ext cx="8357086" cy="259363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59279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50" name="Picture 6" descr="https://klike.net/uploads/posts/2022-09/1662035845_j-34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378536"/>
            <a:ext cx="7354488" cy="6159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28676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196</TotalTime>
  <Words>330</Words>
  <Application>Microsoft Office PowerPoint</Application>
  <PresentationFormat>Экран (4:3)</PresentationFormat>
  <Paragraphs>34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Воздушный 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Пользователь</cp:lastModifiedBy>
  <cp:revision>18</cp:revision>
  <dcterms:created xsi:type="dcterms:W3CDTF">2023-03-11T09:53:04Z</dcterms:created>
  <dcterms:modified xsi:type="dcterms:W3CDTF">2023-03-11T13:20:38Z</dcterms:modified>
</cp:coreProperties>
</file>