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docProps/custom.xml" ContentType="application/vnd.openxmlformats-officedocument.custom-properties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howGuides="1">
      <p:cViewPr varScale="1">
        <p:scale>
          <a:sx n="68" d="100"/>
          <a:sy n="68" d="100"/>
        </p:scale>
        <p:origin x="-1446" y="-138"/>
      </p:cViewPr>
      <p:guideLst>
        <p:guide pos="2160" orient="horz"/>
        <p:guide pos="2882"/>
      </p:guideLst>
    </p:cSldViewPr>
  </p:slideViewPr>
  <p:gridSpacing cx="73736200" cy="7373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 /><Relationship Id="rId12" Type="http://schemas.openxmlformats.org/officeDocument/2006/relationships/tableStyles" Target="tableStyles.xml" /><Relationship Id="rId13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22110" y="0"/>
            <a:ext cx="916611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755650" y="28575"/>
            <a:ext cx="8141335" cy="1548765"/>
          </a:xfrm>
        </p:spPr>
        <p:txBody>
          <a:bodyPr>
            <a:noAutofit/>
          </a:bodyPr>
          <a:lstStyle/>
          <a:p>
            <a:pPr>
              <a:defRPr/>
            </a:pPr>
            <a:br>
              <a:rPr lang="ru-RU" sz="2400" b="1">
                <a:latin typeface="Times New Roman"/>
                <a:cs typeface="Times New Roman"/>
              </a:rPr>
            </a:br>
            <a:br>
              <a:rPr lang="ru-RU" sz="2400" b="1">
                <a:latin typeface="Times New Roman"/>
                <a:cs typeface="Times New Roman"/>
              </a:rPr>
            </a:br>
            <a:r>
              <a:rPr lang="ru-RU" sz="2400" b="1">
                <a:latin typeface="Times New Roman"/>
                <a:cs typeface="Times New Roman"/>
              </a:rPr>
              <a:t>Министерство образования и науки Республики Бурятия </a:t>
            </a:r>
            <a:br>
              <a:rPr lang="ru-RU" sz="2400" b="1">
                <a:latin typeface="Times New Roman"/>
                <a:cs typeface="Times New Roman"/>
              </a:rPr>
            </a:br>
            <a:r>
              <a:rPr lang="ru-RU" sz="2400" b="1">
                <a:latin typeface="Times New Roman"/>
                <a:cs typeface="Times New Roman"/>
              </a:rPr>
              <a:t>Муниципальное образование «</a:t>
            </a:r>
            <a:r>
              <a:rPr lang="ru-RU" sz="2400" b="1">
                <a:latin typeface="Times New Roman"/>
                <a:cs typeface="Times New Roman"/>
              </a:rPr>
              <a:t>Кяхтинский</a:t>
            </a:r>
            <a:r>
              <a:rPr lang="ru-RU" sz="2400" b="1">
                <a:latin typeface="Times New Roman"/>
                <a:cs typeface="Times New Roman"/>
              </a:rPr>
              <a:t> район» </a:t>
            </a:r>
            <a:br>
              <a:rPr lang="ru-RU" sz="2400" b="1">
                <a:latin typeface="Times New Roman"/>
                <a:cs typeface="Times New Roman"/>
              </a:rPr>
            </a:br>
            <a:r>
              <a:rPr lang="ru-RU" sz="2400" b="1">
                <a:latin typeface="Times New Roman"/>
                <a:cs typeface="Times New Roman"/>
              </a:rPr>
              <a:t>МБОУ «Кяхтинская СОШ №1»</a:t>
            </a:r>
            <a:endParaRPr lang="ru-RU" sz="2400" b="1">
              <a:latin typeface="Times New Roman"/>
              <a:cs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95660" y="1988840"/>
            <a:ext cx="8360097" cy="3692848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ru-RU" sz="3600" b="1" i="1">
                <a:solidFill>
                  <a:schemeClr val="tx1"/>
                </a:solidFill>
                <a:latin typeface="Times New Roman"/>
                <a:cs typeface="Times New Roman"/>
              </a:rPr>
              <a:t>Школьный </a:t>
            </a:r>
            <a:r>
              <a:rPr lang="ru-RU" sz="3600" b="1" i="1">
                <a:solidFill>
                  <a:schemeClr val="tx1"/>
                </a:solidFill>
                <a:latin typeface="Times New Roman"/>
                <a:cs typeface="Times New Roman"/>
              </a:rPr>
              <a:t>историко</a:t>
            </a:r>
            <a:r>
              <a:rPr lang="ru-RU" sz="3600" b="1" i="1">
                <a:solidFill>
                  <a:schemeClr val="tx1"/>
                </a:solidFill>
                <a:latin typeface="Times New Roman"/>
                <a:cs typeface="Times New Roman"/>
              </a:rPr>
              <a:t> – краеведческий комплекс «Наследие»</a:t>
            </a:r>
            <a:endParaRPr/>
          </a:p>
          <a:p>
            <a:pPr>
              <a:defRPr/>
            </a:pPr>
            <a:endParaRPr lang="ru-RU" sz="3600" b="1" i="1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3600" b="1" i="1">
                <a:solidFill>
                  <a:schemeClr val="tx1"/>
                </a:solidFill>
                <a:latin typeface="Times New Roman"/>
                <a:cs typeface="Times New Roman"/>
              </a:rPr>
              <a:t>«ИСТОРИЯ ОДНОГО ЭКСПОНАТА»</a:t>
            </a:r>
            <a:endParaRPr/>
          </a:p>
          <a:p>
            <a:pPr>
              <a:defRPr/>
            </a:pPr>
            <a:endParaRPr lang="ru-RU" sz="3600" b="1" i="1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r">
              <a:defRPr/>
            </a:pPr>
            <a:r>
              <a:rPr lang="ru-RU" sz="3600" b="1" i="1">
                <a:solidFill>
                  <a:schemeClr val="tx1"/>
                </a:solidFill>
                <a:latin typeface="Times New Roman"/>
                <a:cs typeface="Times New Roman"/>
              </a:rPr>
              <a:t>Шонина</a:t>
            </a:r>
            <a:r>
              <a:rPr lang="ru-RU" sz="3600" b="1" i="1">
                <a:solidFill>
                  <a:schemeClr val="tx1"/>
                </a:solidFill>
                <a:latin typeface="Times New Roman"/>
                <a:cs typeface="Times New Roman"/>
              </a:rPr>
              <a:t> Александра </a:t>
            </a:r>
            <a:endParaRPr/>
          </a:p>
          <a:p>
            <a:pPr algn="r">
              <a:defRPr/>
            </a:pPr>
            <a:r>
              <a:rPr lang="ru-RU" sz="3600" b="1" i="1">
                <a:solidFill>
                  <a:schemeClr val="tx1"/>
                </a:solidFill>
                <a:latin typeface="Times New Roman"/>
                <a:cs typeface="Times New Roman"/>
              </a:rPr>
              <a:t>10 класс</a:t>
            </a:r>
            <a:endParaRPr/>
          </a:p>
          <a:p>
            <a:pPr algn="r">
              <a:defRPr/>
            </a:pPr>
            <a:endParaRPr lang="ru-RU" sz="3600" b="1" i="1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" name="AutoShape 2" descr="C:\Users\%D0%9A%D0%B0%D0%B1%D0%B8%D0%BD%D0%B5%D1%82 %D0%BF%D1%81%D0%B8%D1%85%D0%BE%D0%BB%D0%BE%D0%B3%D0%B0\Desktop\i (5).webp"/>
          <p:cNvSpPr>
            <a:spLocks noChangeArrowheads="1" noChangeAspect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 bwMode="auto">
          <a:xfrm>
            <a:off x="3783965" y="6021705"/>
            <a:ext cx="20853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>
                <a:latin typeface="Times New Roman"/>
                <a:cs typeface="Times New Roman"/>
              </a:rPr>
              <a:t>Кяхта, 2025г</a:t>
            </a:r>
            <a:r>
              <a:rPr lang="ru-RU"/>
              <a:t>.</a:t>
            </a:r>
            <a:endParaRPr lang="ru-RU"/>
          </a:p>
        </p:txBody>
      </p:sp>
      <p:pic>
        <p:nvPicPr>
          <p:cNvPr id="6" name="Изображение 5" descr="Logo_of_the_Movement_of_the_First.sv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339975" y="4076699"/>
            <a:ext cx="864235" cy="17068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-36195" y="7620"/>
            <a:ext cx="91440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19885" y="260350"/>
            <a:ext cx="5883909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800" b="1">
                <a:latin typeface="Times New Roman"/>
                <a:cs typeface="Times New Roman"/>
              </a:rPr>
              <a:t>Котелок солдатский</a:t>
            </a:r>
            <a:endParaRPr lang="ru-RU" sz="4800" b="1">
              <a:latin typeface="Times New Roman"/>
              <a:cs typeface="Times New Roman"/>
            </a:endParaRPr>
          </a:p>
        </p:txBody>
      </p:sp>
      <p:sp>
        <p:nvSpPr>
          <p:cNvPr id="4" name="AutoShape 2" descr="C:\Users\%D0%9A%D0%B0%D0%B1%D0%B8%D0%BD%D0%B5%D1%82 %D0%BF%D1%81%D0%B8%D1%85%D0%BE%D0%BB%D0%BE%D0%B3%D0%B0\Desktop\i (2).webp"/>
          <p:cNvSpPr>
            <a:spLocks noChangeArrowheads="1" noChangeAspect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ru-RU"/>
          </a:p>
        </p:txBody>
      </p:sp>
      <p:sp>
        <p:nvSpPr>
          <p:cNvPr id="3" name="AutoShape 2" descr="C:\Users\%D0%9A%D0%B0%D0%B1%D0%B8%D0%BD%D0%B5%D1%82 %D0%BF%D1%81%D0%B8%D1%85%D0%BE%D0%BB%D0%BE%D0%B3%D0%B0\Desktop\i.webp"/>
          <p:cNvSpPr>
            <a:spLocks noChangeArrowheads="1" noChangeAspect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ru-RU"/>
          </a:p>
        </p:txBody>
      </p:sp>
      <p:pic>
        <p:nvPicPr>
          <p:cNvPr id="8" name="Замещающее содержимое 7" descr="photo_2025-05-13_14-43-31"/>
          <p:cNvPicPr>
            <a:picLocks noChangeAspect="1" noGrp="1"/>
          </p:cNvPicPr>
          <p:nvPr>
            <p:ph idx="1"/>
          </p:nvPr>
        </p:nvPicPr>
        <p:blipFill>
          <a:blip r:embed="rId3"/>
          <a:srcRect l="22561" t="18126" r="22551" b="21423"/>
          <a:stretch/>
        </p:blipFill>
        <p:spPr bwMode="auto">
          <a:xfrm>
            <a:off x="1908175" y="1217930"/>
            <a:ext cx="5371465" cy="4437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/>
          <a:p>
            <a:pPr>
              <a:defRPr/>
            </a:pPr>
            <a:r>
              <a:rPr lang="ru-RU" b="1">
                <a:latin typeface="Times New Roman"/>
                <a:cs typeface="Times New Roman"/>
              </a:rPr>
              <a:t>Котелок солдатский</a:t>
            </a:r>
            <a:endParaRPr lang="ru-RU" b="1">
              <a:latin typeface="Times New Roman"/>
              <a:cs typeface="Times New Roman"/>
            </a:endParaRPr>
          </a:p>
        </p:txBody>
      </p:sp>
      <p:sp>
        <p:nvSpPr>
          <p:cNvPr id="4" name="AutoShape 2" descr="C:\Users\%D0%9A%D0%B0%D0%B1%D0%B8%D0%BD%D0%B5%D1%82 %D0%BF%D1%81%D0%B8%D1%85%D0%BE%D0%BB%D0%BE%D0%B3%D0%B0\Desktop\i (2).webp"/>
          <p:cNvSpPr>
            <a:spLocks noChangeArrowheads="1" noChangeAspect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ru-RU"/>
          </a:p>
        </p:txBody>
      </p:sp>
      <p:pic>
        <p:nvPicPr>
          <p:cNvPr id="7" name="Изображение 6" descr="photo_2025-05-13_14-43-21"/>
          <p:cNvPicPr>
            <a:picLocks noChangeAspect="1"/>
          </p:cNvPicPr>
          <p:nvPr/>
        </p:nvPicPr>
        <p:blipFill>
          <a:blip r:embed="rId3"/>
          <a:srcRect l="22123" t="16865" r="24156" b="28379"/>
          <a:stretch/>
        </p:blipFill>
        <p:spPr bwMode="auto">
          <a:xfrm>
            <a:off x="4681220" y="3500755"/>
            <a:ext cx="3770630" cy="2882265"/>
          </a:xfrm>
          <a:prstGeom prst="rect">
            <a:avLst/>
          </a:prstGeom>
        </p:spPr>
      </p:pic>
      <p:pic>
        <p:nvPicPr>
          <p:cNvPr id="5" name="Замещающее содержимое 4" descr="photo_2025-05-13_14-18-21"/>
          <p:cNvPicPr>
            <a:picLocks noChangeAspect="1" noGrp="1"/>
          </p:cNvPicPr>
          <p:nvPr>
            <p:ph sz="half" idx="2"/>
          </p:nvPr>
        </p:nvPicPr>
        <p:blipFill>
          <a:blip r:embed="rId4"/>
          <a:srcRect l="18654" t="17350" r="12320" b="20465"/>
          <a:stretch/>
        </p:blipFill>
        <p:spPr bwMode="auto">
          <a:xfrm>
            <a:off x="4681220" y="1412240"/>
            <a:ext cx="3735705" cy="2524125"/>
          </a:xfrm>
          <a:prstGeom prst="rect">
            <a:avLst/>
          </a:prstGeom>
        </p:spPr>
      </p:pic>
      <p:pic>
        <p:nvPicPr>
          <p:cNvPr id="8" name="Изображение 7" descr="photo_2025-05-13_14-18-17"/>
          <p:cNvPicPr>
            <a:picLocks noChangeAspect="1"/>
          </p:cNvPicPr>
          <p:nvPr/>
        </p:nvPicPr>
        <p:blipFill>
          <a:blip r:embed="rId5"/>
          <a:srcRect l="13852" t="0" r="0" b="26146"/>
          <a:stretch/>
        </p:blipFill>
        <p:spPr bwMode="auto">
          <a:xfrm>
            <a:off x="755650" y="1412240"/>
            <a:ext cx="3925569" cy="2524125"/>
          </a:xfrm>
          <a:prstGeom prst="rect">
            <a:avLst/>
          </a:prstGeom>
        </p:spPr>
      </p:pic>
      <p:pic>
        <p:nvPicPr>
          <p:cNvPr id="3" name="Замещающее содержимое 2" descr="photo_2025-05-13_14-18-17"/>
          <p:cNvPicPr>
            <a:picLocks noChangeAspect="1" noGrp="1"/>
          </p:cNvPicPr>
          <p:nvPr>
            <p:ph sz="half" idx="1"/>
          </p:nvPr>
        </p:nvPicPr>
        <p:blipFill>
          <a:blip r:embed="rId5"/>
          <a:srcRect l="47618" t="21535" r="44598" b="49006"/>
          <a:stretch/>
        </p:blipFill>
        <p:spPr bwMode="auto">
          <a:xfrm rot="5400000">
            <a:off x="2127250" y="2705100"/>
            <a:ext cx="1149350" cy="3028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75130" y="260350"/>
            <a:ext cx="579374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800" b="1">
                <a:latin typeface="Times New Roman"/>
                <a:cs typeface="Times New Roman"/>
              </a:rPr>
              <a:t>Паспорт экспоната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457200" y="1340768"/>
            <a:ext cx="8229600" cy="4785395"/>
          </a:xfrm>
        </p:spPr>
        <p:txBody>
          <a:bodyPr>
            <a:normAutofit fontScale="40000" lnSpcReduction="20000"/>
          </a:bodyPr>
          <a:lstStyle/>
          <a:p>
            <a:pPr>
              <a:buFont typeface="Wingdings"/>
              <a:buChar char="v"/>
              <a:defRPr/>
            </a:pPr>
            <a:r>
              <a:rPr lang="ru-RU" sz="4500" b="1">
                <a:latin typeface="Times New Roman"/>
                <a:cs typeface="Times New Roman"/>
              </a:rPr>
              <a:t>Наименование. </a:t>
            </a:r>
            <a:r>
              <a:rPr lang="ru-RU" sz="4500">
                <a:latin typeface="Times New Roman"/>
                <a:cs typeface="Times New Roman"/>
              </a:rPr>
              <a:t>Котелок солдатский</a:t>
            </a:r>
            <a:r>
              <a:rPr lang="ru-RU" sz="4500" b="1">
                <a:latin typeface="Times New Roman"/>
                <a:cs typeface="Times New Roman"/>
              </a:rPr>
              <a:t> </a:t>
            </a:r>
            <a:endParaRPr lang="ru-RU" sz="4500">
              <a:latin typeface="Times New Roman"/>
              <a:cs typeface="Times New Roman"/>
            </a:endParaRPr>
          </a:p>
          <a:p>
            <a:pPr marL="0" indent="0">
              <a:buNone/>
              <a:defRPr/>
            </a:pPr>
            <a:endParaRPr lang="ru-RU" sz="4500">
              <a:latin typeface="Times New Roman"/>
              <a:cs typeface="Times New Roman"/>
            </a:endParaRPr>
          </a:p>
          <a:p>
            <a:pPr>
              <a:buFont typeface="Wingdings"/>
              <a:buChar char="v"/>
              <a:defRPr/>
            </a:pPr>
            <a:r>
              <a:rPr lang="ru-RU" sz="4500" b="1">
                <a:latin typeface="Times New Roman"/>
                <a:cs typeface="Times New Roman"/>
              </a:rPr>
              <a:t>Место</a:t>
            </a:r>
            <a:r>
              <a:rPr lang="ru-RU" sz="4500" b="1">
                <a:latin typeface="Times New Roman"/>
                <a:cs typeface="Times New Roman"/>
              </a:rPr>
              <a:t>. </a:t>
            </a:r>
            <a:r>
              <a:rPr lang="ru-RU" sz="4500">
                <a:latin typeface="Times New Roman"/>
                <a:cs typeface="Times New Roman"/>
              </a:rPr>
              <a:t>Республика Бурятия, г. Кяхта</a:t>
            </a:r>
            <a:endParaRPr/>
          </a:p>
          <a:p>
            <a:pPr marL="0" indent="0">
              <a:buNone/>
              <a:defRPr/>
            </a:pPr>
            <a:endParaRPr lang="ru-RU" sz="4500">
              <a:latin typeface="Times New Roman"/>
              <a:cs typeface="Times New Roman"/>
            </a:endParaRPr>
          </a:p>
          <a:p>
            <a:pPr>
              <a:buFont typeface="Wingdings"/>
              <a:buChar char="v"/>
              <a:defRPr/>
            </a:pPr>
            <a:r>
              <a:rPr lang="ru-RU" sz="4500" b="1">
                <a:latin typeface="Times New Roman"/>
                <a:cs typeface="Times New Roman"/>
              </a:rPr>
              <a:t>Датировка</a:t>
            </a:r>
            <a:r>
              <a:rPr lang="ru-RU" sz="4500" b="1">
                <a:latin typeface="Times New Roman"/>
                <a:cs typeface="Times New Roman"/>
              </a:rPr>
              <a:t>. </a:t>
            </a:r>
            <a:r>
              <a:rPr lang="ru-RU" sz="4500">
                <a:latin typeface="Times New Roman"/>
                <a:cs typeface="Times New Roman"/>
              </a:rPr>
              <a:t>Образец 1936 года</a:t>
            </a:r>
            <a:endParaRPr/>
          </a:p>
          <a:p>
            <a:pPr marL="0" indent="0">
              <a:buNone/>
              <a:defRPr/>
            </a:pPr>
            <a:endParaRPr lang="ru-RU" sz="4500">
              <a:latin typeface="Times New Roman"/>
              <a:cs typeface="Times New Roman"/>
            </a:endParaRPr>
          </a:p>
          <a:p>
            <a:pPr>
              <a:buFont typeface="Wingdings"/>
              <a:buChar char="v"/>
              <a:defRPr/>
            </a:pPr>
            <a:r>
              <a:rPr lang="ru-RU" sz="4500" b="1">
                <a:latin typeface="Times New Roman"/>
                <a:cs typeface="Times New Roman"/>
              </a:rPr>
              <a:t>Материал</a:t>
            </a:r>
            <a:r>
              <a:rPr lang="ru-RU" sz="4500" b="1">
                <a:latin typeface="Times New Roman"/>
                <a:cs typeface="Times New Roman"/>
              </a:rPr>
              <a:t>, техника.</a:t>
            </a:r>
            <a:r>
              <a:rPr lang="ru-RU" sz="4500">
                <a:latin typeface="Times New Roman"/>
                <a:cs typeface="Times New Roman"/>
              </a:rPr>
              <a:t> Алюминий. Заводское производство. </a:t>
            </a:r>
            <a:r>
              <a:rPr lang="ru-RU" sz="4500" b="1">
                <a:latin typeface="Times New Roman"/>
                <a:cs typeface="Times New Roman"/>
              </a:rPr>
              <a:t>Место создания</a:t>
            </a:r>
            <a:r>
              <a:rPr lang="ru-RU" sz="4500">
                <a:latin typeface="Times New Roman"/>
                <a:cs typeface="Times New Roman"/>
              </a:rPr>
              <a:t> – Ленинградский завод «Красный </a:t>
            </a:r>
            <a:r>
              <a:rPr lang="ru-RU" sz="4500">
                <a:latin typeface="Times New Roman"/>
                <a:cs typeface="Times New Roman"/>
              </a:rPr>
              <a:t>Выборжец</a:t>
            </a:r>
            <a:r>
              <a:rPr lang="ru-RU" sz="4500">
                <a:latin typeface="Times New Roman"/>
                <a:cs typeface="Times New Roman"/>
              </a:rPr>
              <a:t>».</a:t>
            </a:r>
            <a:endParaRPr/>
          </a:p>
          <a:p>
            <a:pPr marL="0" indent="0">
              <a:buNone/>
              <a:defRPr/>
            </a:pPr>
            <a:endParaRPr lang="ru-RU" sz="4500">
              <a:latin typeface="Times New Roman"/>
              <a:cs typeface="Times New Roman"/>
            </a:endParaRPr>
          </a:p>
          <a:p>
            <a:pPr>
              <a:buFont typeface="Wingdings"/>
              <a:buChar char="v"/>
              <a:defRPr/>
            </a:pPr>
            <a:r>
              <a:rPr lang="ru-RU" sz="4500" b="1">
                <a:latin typeface="Times New Roman"/>
                <a:cs typeface="Times New Roman"/>
              </a:rPr>
              <a:t>Размеры</a:t>
            </a:r>
            <a:r>
              <a:rPr lang="ru-RU" sz="4500" b="1">
                <a:latin typeface="Times New Roman"/>
                <a:cs typeface="Times New Roman"/>
              </a:rPr>
              <a:t>.</a:t>
            </a:r>
            <a:r>
              <a:rPr lang="ru-RU" sz="4500">
                <a:latin typeface="Times New Roman"/>
                <a:cs typeface="Times New Roman"/>
              </a:rPr>
              <a:t> 13</a:t>
            </a:r>
            <a:r>
              <a:rPr lang="en-US" sz="4500">
                <a:latin typeface="Times New Roman"/>
                <a:cs typeface="Times New Roman"/>
              </a:rPr>
              <a:t>x</a:t>
            </a:r>
            <a:r>
              <a:rPr lang="ru-RU" sz="4500">
                <a:latin typeface="Times New Roman"/>
                <a:cs typeface="Times New Roman"/>
              </a:rPr>
              <a:t>17</a:t>
            </a:r>
            <a:r>
              <a:rPr lang="en-US" sz="4500">
                <a:latin typeface="Times New Roman"/>
                <a:cs typeface="Times New Roman"/>
              </a:rPr>
              <a:t>x</a:t>
            </a:r>
            <a:r>
              <a:rPr lang="ru-RU" sz="4500">
                <a:latin typeface="Times New Roman"/>
                <a:cs typeface="Times New Roman"/>
              </a:rPr>
              <a:t>7 см.   </a:t>
            </a:r>
            <a:r>
              <a:rPr lang="ru-RU" sz="4500" b="1">
                <a:latin typeface="Times New Roman"/>
                <a:cs typeface="Times New Roman"/>
              </a:rPr>
              <a:t>Количество - </a:t>
            </a:r>
            <a:r>
              <a:rPr lang="ru-RU" sz="4500">
                <a:latin typeface="Times New Roman"/>
                <a:cs typeface="Times New Roman"/>
              </a:rPr>
              <a:t>1</a:t>
            </a:r>
            <a:endParaRPr/>
          </a:p>
          <a:p>
            <a:pPr marL="0" indent="0">
              <a:buNone/>
              <a:defRPr/>
            </a:pPr>
            <a:endParaRPr lang="ru-RU" sz="4500">
              <a:latin typeface="Times New Roman"/>
              <a:cs typeface="Times New Roman"/>
            </a:endParaRPr>
          </a:p>
          <a:p>
            <a:pPr>
              <a:buFont typeface="Wingdings"/>
              <a:buChar char="v"/>
              <a:defRPr/>
            </a:pPr>
            <a:r>
              <a:rPr lang="ru-RU" sz="4500" b="1">
                <a:latin typeface="Times New Roman"/>
                <a:cs typeface="Times New Roman"/>
              </a:rPr>
              <a:t>Сохранность</a:t>
            </a:r>
            <a:r>
              <a:rPr lang="ru-RU" sz="4500" b="1">
                <a:latin typeface="Times New Roman"/>
                <a:cs typeface="Times New Roman"/>
              </a:rPr>
              <a:t>. </a:t>
            </a:r>
            <a:r>
              <a:rPr lang="ru-RU" sz="4500">
                <a:latin typeface="Times New Roman"/>
                <a:cs typeface="Times New Roman"/>
              </a:rPr>
              <a:t>Удовлетворительное, помят, имеет пробоину</a:t>
            </a:r>
            <a:endParaRPr/>
          </a:p>
          <a:p>
            <a:pPr marL="0" indent="0">
              <a:buNone/>
              <a:defRPr/>
            </a:pPr>
            <a:endParaRPr lang="ru-RU" sz="4500">
              <a:latin typeface="Times New Roman"/>
              <a:cs typeface="Times New Roman"/>
            </a:endParaRPr>
          </a:p>
          <a:p>
            <a:pPr algn="just">
              <a:buFont typeface="Wingdings"/>
              <a:buChar char="v"/>
              <a:defRPr/>
            </a:pPr>
            <a:r>
              <a:rPr lang="ru-RU" sz="4500" b="1">
                <a:latin typeface="Times New Roman"/>
                <a:cs typeface="Times New Roman"/>
              </a:rPr>
              <a:t>Источник </a:t>
            </a:r>
            <a:r>
              <a:rPr lang="ru-RU" sz="4500" b="1">
                <a:latin typeface="Times New Roman"/>
                <a:cs typeface="Times New Roman"/>
              </a:rPr>
              <a:t>и способ поступления. </a:t>
            </a:r>
            <a:r>
              <a:rPr lang="ru-RU" sz="4500">
                <a:latin typeface="Times New Roman"/>
                <a:cs typeface="Times New Roman"/>
              </a:rPr>
              <a:t>Найден в районе города Подольска Оленниковым Николаем, учащимся МБОУ «Кяхтинская СОШ № 1», членом Республиканского поискового отряда «Рысь» летом 2012 года. Раскопки велись в районе проведения боевых действий времён Великой Отечественной войны. </a:t>
            </a:r>
            <a:endParaRPr/>
          </a:p>
          <a:p>
            <a:pPr marL="0" indent="0">
              <a:buNone/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4" name="AutoShape 2" descr="C:\Users\%D0%9A%D0%B0%D0%B1%D0%B8%D0%BD%D0%B5%D1%82 %D0%BF%D1%81%D0%B8%D1%85%D0%BE%D0%BB%D0%BE%D0%B3%D0%B0\Desktop\i (2).webp"/>
          <p:cNvSpPr>
            <a:spLocks noChangeArrowheads="1" noChangeAspect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902460" y="274955"/>
            <a:ext cx="5338445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800" b="1">
                <a:latin typeface="Times New Roman"/>
                <a:cs typeface="Times New Roman"/>
              </a:rPr>
              <a:t>Описание экспоната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457200" y="148463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algn="just">
              <a:defRPr/>
            </a:pPr>
            <a:r>
              <a:rPr lang="ru-RU">
                <a:latin typeface="Times New Roman"/>
                <a:cs typeface="Times New Roman"/>
              </a:rPr>
              <a:t>	</a:t>
            </a:r>
            <a:r>
              <a:rPr lang="ru-RU">
                <a:latin typeface="Times New Roman"/>
                <a:cs typeface="Times New Roman"/>
              </a:rPr>
              <a:t>Солдатский или армейский котелок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— предмет не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менее важный на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войне, чем оружие. Походный котелок в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армии нужен не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столько для приготовления пищи, сколько для ее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переноса и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употребления. Пищу, приготовленную на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полевой кухне, раздавали бойцам: в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котелок наливали первое блюдо, на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открытую крышку котелка накладывали второе блюдо, сверху складывали хлеб. При необходимости котелок можно было использовать для приготовления пищи на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костре в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полевых условиях, а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крышку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— в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качестве сковороды.</a:t>
            </a:r>
            <a:endParaRPr/>
          </a:p>
          <a:p>
            <a:pPr algn="just">
              <a:defRPr/>
            </a:pPr>
            <a:r>
              <a:rPr lang="ru-RU">
                <a:latin typeface="Times New Roman"/>
                <a:cs typeface="Times New Roman"/>
              </a:rPr>
              <a:t>	</a:t>
            </a:r>
            <a:r>
              <a:rPr lang="ru-RU">
                <a:latin typeface="Times New Roman"/>
                <a:cs typeface="Times New Roman"/>
              </a:rPr>
              <a:t>У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красноармейцев вплоть до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1936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г. котелки имели круглую форму, и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это было не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очень удобно солдатам. Постепенно их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стали менять на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изделия образца именно 1936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г. Таким образом, во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время Великой Отечественной Войны были котелки двух видов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— цилиндрические и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овальные, как их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еще называют «бобовидные».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467360" y="260985"/>
            <a:ext cx="8229600" cy="4275455"/>
          </a:xfrm>
        </p:spPr>
        <p:txBody>
          <a:bodyPr>
            <a:normAutofit fontScale="70000" lnSpcReduction="20000"/>
          </a:bodyPr>
          <a:lstStyle/>
          <a:p>
            <a:pPr algn="just">
              <a:defRPr/>
            </a:pPr>
            <a:r>
              <a:rPr lang="ru-RU"/>
              <a:t>	</a:t>
            </a:r>
            <a:r>
              <a:rPr lang="ru-RU">
                <a:latin typeface="Times New Roman"/>
                <a:cs typeface="Times New Roman"/>
              </a:rPr>
              <a:t>С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1936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г. на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Ленинградском заводе «Красный </a:t>
            </a:r>
            <a:r>
              <a:rPr lang="ru-RU">
                <a:latin typeface="Times New Roman"/>
                <a:cs typeface="Times New Roman"/>
              </a:rPr>
              <a:t>Выборжец</a:t>
            </a:r>
            <a:r>
              <a:rPr lang="ru-RU">
                <a:latin typeface="Times New Roman"/>
                <a:cs typeface="Times New Roman"/>
              </a:rPr>
              <a:t>» был налажен выпуск овального алюминиевого котелка европейской модели. В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начале 40-х их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стали покрывать зеленой краской. С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началом войны запасы алюминия в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стране начали очень быстро сокращаться, поэтому алюминиевые овальные котелки, примерно с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1943 года, заменили на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стальные, сначала луженые, а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потом и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эмалированные, зеленого или коричневого цвета. Стальные котелки военного времени считаются большой редкостью.</a:t>
            </a:r>
            <a:endParaRPr/>
          </a:p>
          <a:p>
            <a:pPr algn="just">
              <a:defRPr/>
            </a:pPr>
            <a:r>
              <a:rPr lang="ru-RU">
                <a:latin typeface="Times New Roman"/>
                <a:cs typeface="Times New Roman"/>
              </a:rPr>
              <a:t>	Отдельный интерес представляют рисунки и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надписи на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предметах военного времени. К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середине войны солдат уже не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наказывали за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порчу казенного имущества, и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многие бойцы подписывали ложки, фляжки, котелки и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другие предметы. Иногда только по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надписям на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личных вещах удавалось идентифицировать останки владельца.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068319" y="332740"/>
            <a:ext cx="3007360" cy="1143000"/>
          </a:xfrm>
        </p:spPr>
        <p:txBody>
          <a:bodyPr/>
          <a:lstStyle/>
          <a:p>
            <a:pPr>
              <a:defRPr/>
            </a:pPr>
            <a:r>
              <a:rPr lang="ru-RU" sz="4800" b="1">
                <a:latin typeface="Times New Roman"/>
                <a:cs typeface="Times New Roman"/>
              </a:rPr>
              <a:t>Легенда 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70000" lnSpcReduction="20000"/>
          </a:bodyPr>
          <a:lstStyle/>
          <a:p>
            <a:pPr algn="just">
              <a:defRPr/>
            </a:pPr>
            <a:r>
              <a:rPr lang="ru-RU">
                <a:latin typeface="Times New Roman"/>
                <a:cs typeface="Times New Roman"/>
              </a:rPr>
              <a:t>	</a:t>
            </a:r>
            <a:r>
              <a:rPr lang="ru-RU">
                <a:latin typeface="Times New Roman"/>
                <a:cs typeface="Times New Roman"/>
              </a:rPr>
              <a:t>Вероятно, котелок мог принадлежать одному из защитников города Подольска в 1941 году. </a:t>
            </a:r>
            <a:endParaRPr/>
          </a:p>
          <a:p>
            <a:pPr algn="just">
              <a:defRPr/>
            </a:pPr>
            <a:r>
              <a:rPr lang="ru-RU">
                <a:latin typeface="Times New Roman"/>
                <a:cs typeface="Times New Roman"/>
              </a:rPr>
              <a:t>	</a:t>
            </a:r>
            <a:r>
              <a:rPr lang="ru-RU">
                <a:latin typeface="Times New Roman"/>
                <a:cs typeface="Times New Roman"/>
              </a:rPr>
              <a:t>Постановлением Государственного комитета обороны с 20 октября в Москве и прилегающих районах было введено осадное положение. Подольск стал прифронтовым городом и был включен в главный оборонительный рубеж Московской зоны обороны. Враг находился в 40 километрах от Подольска. В короткий срок, в непогоду и под частыми бомбежками, горожане соорудили на центральных улицах 16 баррикад с огневыми точками, установили противотанковые ежи и проволочные заграждения, в домах оборудовали 170 пулеметных, ружейных и пушечных гнезд, построили через Пахру два дополнительных моста. Вокруг города было возведено 273 боевых укрепления, выкопаны противотанковые рвы и 16 км окопов, сделано шесть лесных завалов протяженностью 8 км</a:t>
            </a:r>
            <a:r>
              <a:rPr lang="ru-RU">
                <a:latin typeface="Times New Roman"/>
                <a:cs typeface="Times New Roman"/>
              </a:rPr>
              <a:t>.</a:t>
            </a:r>
            <a:endParaRPr lang="ru-RU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395605" y="332740"/>
            <a:ext cx="8229600" cy="4003040"/>
          </a:xfrm>
        </p:spPr>
        <p:txBody>
          <a:bodyPr>
            <a:normAutofit fontScale="62500" lnSpcReduction="20000"/>
          </a:bodyPr>
          <a:lstStyle/>
          <a:p>
            <a:pPr algn="just">
              <a:defRPr/>
            </a:pPr>
            <a:r>
              <a:rPr lang="ru-RU">
                <a:latin typeface="Times New Roman"/>
                <a:cs typeface="Times New Roman"/>
              </a:rPr>
              <a:t>	</a:t>
            </a:r>
            <a:r>
              <a:rPr lang="ru-RU">
                <a:latin typeface="Times New Roman"/>
                <a:cs typeface="Times New Roman"/>
              </a:rPr>
              <a:t>Ожесточенные </a:t>
            </a:r>
            <a:r>
              <a:rPr lang="ru-RU">
                <a:latin typeface="Times New Roman"/>
                <a:cs typeface="Times New Roman"/>
              </a:rPr>
              <a:t>бои шли на передовых рубежах обороны. Навечно в памяти народной остался подвиг Подольских курсантов, ценою двух с половиной тысяч жизней остановивших врага на южных подступах к Москве. Символом героизма и доблести защитников Отечества, который навеки вошел в мировую военную историю, назвал их подвиг Георгий Константинович Жуков. В курсантских рядах состояли молодые ребята самых разных национальностей – русские, украинцы, белорусы, чуваши, марийцы, грузины, армяне, абхазы. Многонациональность не мешала им понимать друг друга, потому что объединяло всех глубокое чувство любви к Родине…</a:t>
            </a:r>
            <a:endParaRPr/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	</a:t>
            </a:r>
            <a:r>
              <a:rPr lang="ru-RU" b="1">
                <a:latin typeface="Times New Roman"/>
                <a:cs typeface="Times New Roman"/>
              </a:rPr>
              <a:t>Библиография.  </a:t>
            </a:r>
            <a:r>
              <a:rPr lang="ru-RU">
                <a:latin typeface="Times New Roman"/>
                <a:cs typeface="Times New Roman"/>
              </a:rPr>
              <a:t>Панков Д. В.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Подвиг подольских курсантов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/ Д. В. Панков, Д. Д. Панков.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- Изд. 3-е доп..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-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М.: </a:t>
            </a:r>
            <a:r>
              <a:rPr lang="ru-RU">
                <a:latin typeface="Times New Roman"/>
                <a:cs typeface="Times New Roman"/>
              </a:rPr>
              <a:t>Моск</a:t>
            </a:r>
            <a:r>
              <a:rPr lang="ru-RU">
                <a:latin typeface="Times New Roman"/>
                <a:cs typeface="Times New Roman"/>
              </a:rPr>
              <a:t>. рабочий, 1986.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r7-office/2024.4.2.721</Application>
  <DocSecurity>0</DocSecurity>
  <PresentationFormat>Экран (4:3)</PresentationFormat>
  <Paragraphs>0</Paragraphs>
  <Slides>8</Slides>
  <Notes>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Республики Бурятия  Муниципальное образование «Кяхтинский район»  МБОУ «Кяхтинская СОШ №1»</dc:title>
  <dc:subject/>
  <dc:creator>Кабинет психолога</dc:creator>
  <cp:keywords/>
  <dc:description/>
  <dc:identifier/>
  <dc:language/>
  <cp:lastModifiedBy>Баир Шобоев</cp:lastModifiedBy>
  <cp:revision>12</cp:revision>
  <dcterms:created xsi:type="dcterms:W3CDTF">2025-05-06T04:20:00Z</dcterms:created>
  <dcterms:modified xsi:type="dcterms:W3CDTF">2025-07-30T02:35:00Z</dcterms:modified>
  <cp:category/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3E2AD07CCCA846EF8A689B0A7BD549DC_13</vt:lpwstr>
  </property>
  <property fmtid="{D5CDD505-2E9C-101B-9397-08002B2CF9AE}" pid="3" name="KSOProductBuildVer">
    <vt:lpwstr>1049-12.2.0.20795</vt:lpwstr>
  </property>
</Properties>
</file>